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Cabin" panose="020B0604020202020204" charset="0"/>
      <p:regular r:id="rId14"/>
    </p:embeddedFont>
    <p:embeddedFont>
      <p:font typeface="Unbounde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4D3F4E-ABE8-1A1E-E58A-FA1E9F42F692}" v="38" dt="2025-06-11T03:46:06.310"/>
    <p1510:client id="{64FF2F5D-5C76-0A21-6E0D-F2B87813B115}" v="664" dt="2025-06-11T07:29:34.739"/>
    <p1510:client id="{7A14C378-50A7-9D36-DA2A-F4721CB27483}" v="475" dt="2025-06-11T05:45:27.379"/>
    <p1510:client id="{DB7BC6A8-ADD8-386C-EF4F-F5DAD31755BF}" v="12" dt="2025-06-11T20:49:22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C8F20-2393-41D1-83F5-88B503BB3AB0}" type="datetimeFigureOut"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F2B67-2674-4F30-820F-F875A5F3482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56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iwa.ai/blog/ai-powered-environmental-monitoring-to-optimize-crop-yields/" TargetMode="External"/><Relationship Id="rId2" Type="http://schemas.openxmlformats.org/officeDocument/2006/relationships/hyperlink" Target="https://newsroom.ibm.com/IBM-watson?item=30660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6958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in Agriculture: Cultivating the Future</a:t>
            </a:r>
            <a:endParaRPr lang="en-US" sz="4400"/>
          </a:p>
        </p:txBody>
      </p:sp>
      <p:sp>
        <p:nvSpPr>
          <p:cNvPr id="4" name="Text 1"/>
          <p:cNvSpPr/>
          <p:nvPr/>
        </p:nvSpPr>
        <p:spPr>
          <a:xfrm>
            <a:off x="6324124" y="413658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Transforming farms with intelligent technologies</a:t>
            </a:r>
            <a:endParaRPr lang="en-US" sz="1850"/>
          </a:p>
        </p:txBody>
      </p:sp>
      <p:sp>
        <p:nvSpPr>
          <p:cNvPr id="5" name="Text 2"/>
          <p:cNvSpPr/>
          <p:nvPr/>
        </p:nvSpPr>
        <p:spPr>
          <a:xfrm>
            <a:off x="6324124" y="478881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Addressing global food challenges through data-driven agriculture</a:t>
            </a:r>
            <a:endParaRPr lang="en-US" sz="1850"/>
          </a:p>
        </p:txBody>
      </p:sp>
      <p:sp>
        <p:nvSpPr>
          <p:cNvPr id="6" name="Shape 3"/>
          <p:cNvSpPr/>
          <p:nvPr/>
        </p:nvSpPr>
        <p:spPr>
          <a:xfrm>
            <a:off x="6324124" y="5458897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6826687" y="5441037"/>
            <a:ext cx="518025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Michael Garcia, Hashim Sayed Hoosini, Miguel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563" y="578406"/>
            <a:ext cx="7671673" cy="1237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Future of Agricultural AI</a:t>
            </a:r>
            <a:endParaRPr lang="en-US" sz="3850"/>
          </a:p>
        </p:txBody>
      </p:sp>
      <p:sp>
        <p:nvSpPr>
          <p:cNvPr id="4" name="Shape 1"/>
          <p:cNvSpPr/>
          <p:nvPr/>
        </p:nvSpPr>
        <p:spPr>
          <a:xfrm>
            <a:off x="6222563" y="2131219"/>
            <a:ext cx="210264" cy="1262063"/>
          </a:xfrm>
          <a:prstGeom prst="roundRect">
            <a:avLst>
              <a:gd name="adj" fmla="val 1500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643092" y="2341483"/>
            <a:ext cx="2850237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Robotic Harvesting</a:t>
            </a:r>
            <a:endParaRPr lang="en-US" sz="1900"/>
          </a:p>
        </p:txBody>
      </p:sp>
      <p:sp>
        <p:nvSpPr>
          <p:cNvPr id="6" name="Text 3"/>
          <p:cNvSpPr/>
          <p:nvPr/>
        </p:nvSpPr>
        <p:spPr>
          <a:xfrm>
            <a:off x="6643092" y="2777014"/>
            <a:ext cx="725114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Agrobot's strawberry pickers revolutionize labor-intensive crops</a:t>
            </a:r>
            <a:endParaRPr lang="en-US" sz="1650"/>
          </a:p>
        </p:txBody>
      </p:sp>
      <p:sp>
        <p:nvSpPr>
          <p:cNvPr id="7" name="Shape 4"/>
          <p:cNvSpPr/>
          <p:nvPr/>
        </p:nvSpPr>
        <p:spPr>
          <a:xfrm>
            <a:off x="6538079" y="3551039"/>
            <a:ext cx="210264" cy="1262063"/>
          </a:xfrm>
          <a:prstGeom prst="roundRect">
            <a:avLst>
              <a:gd name="adj" fmla="val 1500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958608" y="3761303"/>
            <a:ext cx="247471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Edge AI Systems</a:t>
            </a:r>
            <a:endParaRPr lang="en-US" sz="1900"/>
          </a:p>
        </p:txBody>
      </p:sp>
      <p:sp>
        <p:nvSpPr>
          <p:cNvPr id="9" name="Text 6"/>
          <p:cNvSpPr/>
          <p:nvPr/>
        </p:nvSpPr>
        <p:spPr>
          <a:xfrm>
            <a:off x="6958608" y="4196834"/>
            <a:ext cx="693562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Real-time pest alerts without internet connectivity</a:t>
            </a:r>
            <a:endParaRPr lang="en-US" sz="1650"/>
          </a:p>
        </p:txBody>
      </p:sp>
      <p:sp>
        <p:nvSpPr>
          <p:cNvPr id="10" name="Shape 7"/>
          <p:cNvSpPr/>
          <p:nvPr/>
        </p:nvSpPr>
        <p:spPr>
          <a:xfrm>
            <a:off x="6853595" y="4970859"/>
            <a:ext cx="210264" cy="1262063"/>
          </a:xfrm>
          <a:prstGeom prst="roundRect">
            <a:avLst>
              <a:gd name="adj" fmla="val 1500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274123" y="5181124"/>
            <a:ext cx="2903696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Climate Adaptation</a:t>
            </a:r>
            <a:endParaRPr lang="en-US" sz="1900"/>
          </a:p>
        </p:txBody>
      </p:sp>
      <p:sp>
        <p:nvSpPr>
          <p:cNvPr id="12" name="Text 9"/>
          <p:cNvSpPr/>
          <p:nvPr/>
        </p:nvSpPr>
        <p:spPr>
          <a:xfrm>
            <a:off x="7274123" y="5616654"/>
            <a:ext cx="662011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predicts optimal drought-resistant crops for changing conditions</a:t>
            </a:r>
            <a:endParaRPr lang="en-US" sz="1650"/>
          </a:p>
        </p:txBody>
      </p:sp>
      <p:sp>
        <p:nvSpPr>
          <p:cNvPr id="13" name="Shape 10"/>
          <p:cNvSpPr/>
          <p:nvPr/>
        </p:nvSpPr>
        <p:spPr>
          <a:xfrm>
            <a:off x="7169110" y="6390680"/>
            <a:ext cx="210264" cy="1262063"/>
          </a:xfrm>
          <a:prstGeom prst="roundRect">
            <a:avLst>
              <a:gd name="adj" fmla="val 1500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589639" y="6600944"/>
            <a:ext cx="247471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Global Access</a:t>
            </a:r>
            <a:endParaRPr lang="en-US" sz="1900"/>
          </a:p>
        </p:txBody>
      </p:sp>
      <p:sp>
        <p:nvSpPr>
          <p:cNvPr id="15" name="Text 12"/>
          <p:cNvSpPr/>
          <p:nvPr/>
        </p:nvSpPr>
        <p:spPr>
          <a:xfrm>
            <a:off x="7589639" y="7036475"/>
            <a:ext cx="630459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Low-cost mobile AI brings technology to all farm sizes</a:t>
            </a:r>
            <a:endParaRPr lang="en-US" sz="16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2A970F-A281-5771-AE3F-861EF0C79B3B}"/>
              </a:ext>
            </a:extLst>
          </p:cNvPr>
          <p:cNvSpPr txBox="1"/>
          <p:nvPr/>
        </p:nvSpPr>
        <p:spPr>
          <a:xfrm>
            <a:off x="1005840" y="731520"/>
            <a:ext cx="12775474" cy="9848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ea typeface="+mn-lt"/>
                <a:cs typeface="+mn-lt"/>
              </a:rPr>
              <a:t>References &amp; Acknowledgments</a:t>
            </a:r>
            <a:endParaRPr lang="en-US" sz="4000">
              <a:ea typeface="Calibri" panose="020F0502020204030204"/>
              <a:cs typeface="Calibri" panose="020F0502020204030204"/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D4C00-77CC-393F-574E-DE6D2FB0CF40}"/>
              </a:ext>
            </a:extLst>
          </p:cNvPr>
          <p:cNvSpPr txBox="1"/>
          <p:nvPr/>
        </p:nvSpPr>
        <p:spPr>
          <a:xfrm>
            <a:off x="6112042" y="2225842"/>
            <a:ext cx="2743200" cy="71096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IBM Watson Agriculture</a:t>
            </a:r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 Seed to Server: The Evolution of Modern Agriculture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John Deere AI</a:t>
            </a:r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Plantix</a:t>
            </a:r>
            <a:r>
              <a:rPr lang="en-US" sz="2400" dirty="0">
                <a:solidFill>
                  <a:schemeClr val="bg1"/>
                </a:solidFill>
              </a:rPr>
              <a:t> by PEAT</a:t>
            </a:r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UN &amp; FAO reports</a:t>
            </a:r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Microsoft </a:t>
            </a:r>
            <a:r>
              <a:rPr lang="en-US" sz="2400" dirty="0" err="1">
                <a:solidFill>
                  <a:schemeClr val="bg1"/>
                </a:solidFill>
              </a:rPr>
              <a:t>FarmBeats</a:t>
            </a:r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Keymakr.com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Alcimed.com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Environmental Monitoring for Better Crop Yields | Sairone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28600" indent="-228600">
              <a:buFont typeface=""/>
              <a:buChar char="•"/>
            </a:pPr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4340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849368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Agriculture Needs AI</a:t>
            </a:r>
            <a:endParaRPr lang="en-US" sz="440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335768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Growing Challenges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Rising global food demand</a:t>
            </a:r>
            <a:endParaRPr lang="en-US" sz="185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Climate change threatens yields</a:t>
            </a:r>
            <a:endParaRPr lang="en-US" sz="185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Severe labor shortages</a:t>
            </a:r>
            <a:endParaRPr lang="en-US" sz="1850"/>
          </a:p>
        </p:txBody>
      </p:sp>
      <p:sp>
        <p:nvSpPr>
          <p:cNvPr id="7" name="Text 5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Solutions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Enhanced productivity</a:t>
            </a:r>
            <a:endParaRPr lang="en-US" sz="1850"/>
          </a:p>
        </p:txBody>
      </p:sp>
      <p:sp>
        <p:nvSpPr>
          <p:cNvPr id="9" name="Text 7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Data-driven decision making</a:t>
            </a:r>
            <a:endParaRPr lang="en-US" sz="1850"/>
          </a:p>
        </p:txBody>
      </p:sp>
      <p:sp>
        <p:nvSpPr>
          <p:cNvPr id="10" name="Text 8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Precise resource management</a:t>
            </a:r>
            <a:endParaRPr lang="en-US" sz="18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0CDBA-5B2E-41E1-0AEE-567ACEF4DF0F}"/>
              </a:ext>
            </a:extLst>
          </p:cNvPr>
          <p:cNvSpPr txBox="1"/>
          <p:nvPr/>
        </p:nvSpPr>
        <p:spPr>
          <a:xfrm>
            <a:off x="755904" y="5724589"/>
            <a:ext cx="523036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ea typeface="Calibri"/>
                <a:cs typeface="Calibri"/>
              </a:rPr>
              <a:t>Fresh water 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Cabin"/>
                <a:ea typeface="Calibri"/>
                <a:cs typeface="Calibri"/>
              </a:rPr>
              <a:t>shortage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ea typeface="Calibri"/>
                <a:cs typeface="Calibri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BD6586-997F-D4DF-80D0-29149B1AFD3E}"/>
              </a:ext>
            </a:extLst>
          </p:cNvPr>
          <p:cNvSpPr txBox="1"/>
          <p:nvPr/>
        </p:nvSpPr>
        <p:spPr>
          <a:xfrm>
            <a:off x="7619999" y="5925312"/>
            <a:ext cx="404774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Cabin"/>
                <a:ea typeface="Calibri"/>
                <a:cs typeface="Calibri"/>
              </a:rPr>
              <a:t>Smart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ea typeface="Calibri"/>
                <a:cs typeface="Calibri"/>
              </a:rPr>
              <a:t> irrigation System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417C-5827-799A-F498-247097E2ECC5}"/>
              </a:ext>
            </a:extLst>
          </p:cNvPr>
          <p:cNvSpPr txBox="1"/>
          <p:nvPr/>
        </p:nvSpPr>
        <p:spPr>
          <a:xfrm>
            <a:off x="758729" y="6237248"/>
            <a:ext cx="40367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D6DCE4"/>
                </a:solidFill>
                <a:ea typeface="Calibri" panose="020F0502020204030204"/>
                <a:cs typeface="Calibri" panose="020F0502020204030204"/>
              </a:rPr>
              <a:t>Enviromental </a:t>
            </a:r>
            <a:r>
              <a:rPr lang="en-US" sz="2000">
                <a:solidFill>
                  <a:srgbClr val="D6DCE4"/>
                </a:solidFill>
                <a:ea typeface="Calibri" panose="020F0502020204030204"/>
                <a:cs typeface="Calibri" panose="020F0502020204030204"/>
              </a:rPr>
              <a:t>chemical</a:t>
            </a:r>
            <a:r>
              <a:rPr lang="en-US" sz="2000" dirty="0">
                <a:solidFill>
                  <a:srgbClr val="D6DCE4"/>
                </a:solidFill>
                <a:ea typeface="Calibri" panose="020F0502020204030204"/>
                <a:cs typeface="Calibri" panose="020F0502020204030204"/>
              </a:rPr>
              <a:t> footprint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BA4A5A-C518-10B7-9EB0-86AC99FE6568}"/>
              </a:ext>
            </a:extLst>
          </p:cNvPr>
          <p:cNvSpPr txBox="1"/>
          <p:nvPr/>
        </p:nvSpPr>
        <p:spPr>
          <a:xfrm>
            <a:off x="7625501" y="6533871"/>
            <a:ext cx="373565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Cabin"/>
                <a:ea typeface="Calibri" panose="020F0502020204030204"/>
                <a:cs typeface="Calibri" panose="020F0502020204030204"/>
              </a:rPr>
              <a:t>VRT Variable Rate Technology</a:t>
            </a:r>
            <a:endParaRPr lang="en-US" sz="2000">
              <a:solidFill>
                <a:schemeClr val="tx2">
                  <a:lumMod val="20000"/>
                  <a:lumOff val="80000"/>
                </a:schemeClr>
              </a:solidFill>
              <a:latin typeface="Cabin"/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257" y="569000"/>
            <a:ext cx="7899083" cy="608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Agricultural Pain Points</a:t>
            </a:r>
            <a:endParaRPr lang="en-US" sz="38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207" y="1591508"/>
            <a:ext cx="1304925" cy="117324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175" y="2141101"/>
            <a:ext cx="290989" cy="3637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79062" y="1798439"/>
            <a:ext cx="2855000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Decision Support</a:t>
            </a:r>
            <a:endParaRPr lang="en-US" sz="1900"/>
          </a:p>
        </p:txBody>
      </p:sp>
      <p:sp>
        <p:nvSpPr>
          <p:cNvPr id="6" name="Text 2"/>
          <p:cNvSpPr/>
          <p:nvPr/>
        </p:nvSpPr>
        <p:spPr>
          <a:xfrm>
            <a:off x="4879062" y="2226826"/>
            <a:ext cx="2855000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Faster, smarter farming choices</a:t>
            </a:r>
            <a:endParaRPr lang="en-US" sz="1600"/>
          </a:p>
        </p:txBody>
      </p:sp>
      <p:sp>
        <p:nvSpPr>
          <p:cNvPr id="7" name="Shape 3"/>
          <p:cNvSpPr/>
          <p:nvPr/>
        </p:nvSpPr>
        <p:spPr>
          <a:xfrm>
            <a:off x="4723805" y="2781062"/>
            <a:ext cx="9130665" cy="11430"/>
          </a:xfrm>
          <a:prstGeom prst="roundRect">
            <a:avLst>
              <a:gd name="adj" fmla="val 271583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625" y="2816423"/>
            <a:ext cx="2609969" cy="1173242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4056" y="3221117"/>
            <a:ext cx="290989" cy="36373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31525" y="3023354"/>
            <a:ext cx="2742247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Automation Needs</a:t>
            </a:r>
            <a:endParaRPr lang="en-US" sz="1900"/>
          </a:p>
        </p:txBody>
      </p:sp>
      <p:sp>
        <p:nvSpPr>
          <p:cNvPr id="11" name="Text 5"/>
          <p:cNvSpPr/>
          <p:nvPr/>
        </p:nvSpPr>
        <p:spPr>
          <a:xfrm>
            <a:off x="5531525" y="3451741"/>
            <a:ext cx="3293507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Labor shortages require tech solutions</a:t>
            </a:r>
            <a:endParaRPr lang="en-US" sz="1600"/>
          </a:p>
        </p:txBody>
      </p:sp>
      <p:sp>
        <p:nvSpPr>
          <p:cNvPr id="12" name="Shape 6"/>
          <p:cNvSpPr/>
          <p:nvPr/>
        </p:nvSpPr>
        <p:spPr>
          <a:xfrm>
            <a:off x="5376267" y="4005977"/>
            <a:ext cx="8478203" cy="11430"/>
          </a:xfrm>
          <a:prstGeom prst="roundRect">
            <a:avLst>
              <a:gd name="adj" fmla="val 271583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163" y="4041338"/>
            <a:ext cx="3915013" cy="117324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4175" y="4446032"/>
            <a:ext cx="290989" cy="36373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84106" y="4248269"/>
            <a:ext cx="2434590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Resource Waste</a:t>
            </a:r>
            <a:endParaRPr lang="en-US" sz="1900"/>
          </a:p>
        </p:txBody>
      </p:sp>
      <p:sp>
        <p:nvSpPr>
          <p:cNvPr id="16" name="Text 8"/>
          <p:cNvSpPr/>
          <p:nvPr/>
        </p:nvSpPr>
        <p:spPr>
          <a:xfrm>
            <a:off x="6184106" y="4676656"/>
            <a:ext cx="290929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Excessive water and chemical use</a:t>
            </a:r>
            <a:endParaRPr lang="en-US" sz="1600"/>
          </a:p>
        </p:txBody>
      </p:sp>
      <p:sp>
        <p:nvSpPr>
          <p:cNvPr id="17" name="Shape 9"/>
          <p:cNvSpPr/>
          <p:nvPr/>
        </p:nvSpPr>
        <p:spPr>
          <a:xfrm>
            <a:off x="6028849" y="5230892"/>
            <a:ext cx="7825621" cy="11430"/>
          </a:xfrm>
          <a:prstGeom prst="roundRect">
            <a:avLst>
              <a:gd name="adj" fmla="val 271583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9700" y="5266253"/>
            <a:ext cx="5219938" cy="1173242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4056" y="5670947"/>
            <a:ext cx="290989" cy="363736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836569" y="5473184"/>
            <a:ext cx="2434590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Disease &amp; Pests</a:t>
            </a:r>
            <a:endParaRPr lang="en-US" sz="1900"/>
          </a:p>
        </p:txBody>
      </p:sp>
      <p:sp>
        <p:nvSpPr>
          <p:cNvPr id="21" name="Text 11"/>
          <p:cNvSpPr/>
          <p:nvPr/>
        </p:nvSpPr>
        <p:spPr>
          <a:xfrm>
            <a:off x="6836569" y="5901571"/>
            <a:ext cx="248019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Rapid spread damages crops</a:t>
            </a:r>
            <a:endParaRPr lang="en-US" sz="1600"/>
          </a:p>
        </p:txBody>
      </p:sp>
      <p:sp>
        <p:nvSpPr>
          <p:cNvPr id="22" name="Shape 12"/>
          <p:cNvSpPr/>
          <p:nvPr/>
        </p:nvSpPr>
        <p:spPr>
          <a:xfrm>
            <a:off x="6681311" y="6455807"/>
            <a:ext cx="7173158" cy="11430"/>
          </a:xfrm>
          <a:prstGeom prst="roundRect">
            <a:avLst>
              <a:gd name="adj" fmla="val 271583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118" y="6491168"/>
            <a:ext cx="6524982" cy="1173242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74056" y="6895862"/>
            <a:ext cx="290989" cy="363736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89031" y="6698099"/>
            <a:ext cx="2434590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Yield Prediction</a:t>
            </a:r>
            <a:endParaRPr lang="en-US" sz="1900"/>
          </a:p>
        </p:txBody>
      </p:sp>
      <p:sp>
        <p:nvSpPr>
          <p:cNvPr id="26" name="Text 14"/>
          <p:cNvSpPr/>
          <p:nvPr/>
        </p:nvSpPr>
        <p:spPr>
          <a:xfrm>
            <a:off x="7489031" y="7126486"/>
            <a:ext cx="319361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Inaccurate forecasting hurts planning</a:t>
            </a:r>
            <a:endParaRPr lang="en-US"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032" y="649367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Techniques in Agriculture</a:t>
            </a:r>
            <a:endParaRPr lang="en-US" sz="4350"/>
          </a:p>
        </p:txBody>
      </p:sp>
      <p:sp>
        <p:nvSpPr>
          <p:cNvPr id="4" name="Shape 1"/>
          <p:cNvSpPr/>
          <p:nvPr/>
        </p:nvSpPr>
        <p:spPr>
          <a:xfrm>
            <a:off x="824032" y="2387441"/>
            <a:ext cx="529709" cy="5297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75" y="2444532"/>
            <a:ext cx="332303" cy="4154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9127" y="2468285"/>
            <a:ext cx="394668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Computer Vision (CNNs)</a:t>
            </a:r>
            <a:endParaRPr lang="en-US" sz="2150"/>
          </a:p>
        </p:txBody>
      </p:sp>
      <p:sp>
        <p:nvSpPr>
          <p:cNvPr id="7" name="Text 3"/>
          <p:cNvSpPr/>
          <p:nvPr/>
        </p:nvSpPr>
        <p:spPr>
          <a:xfrm>
            <a:off x="1589127" y="2955727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Analyzes drone/satellite images for crop health</a:t>
            </a:r>
            <a:endParaRPr lang="en-US" sz="1850"/>
          </a:p>
        </p:txBody>
      </p:sp>
      <p:sp>
        <p:nvSpPr>
          <p:cNvPr id="8" name="Shape 4"/>
          <p:cNvSpPr/>
          <p:nvPr/>
        </p:nvSpPr>
        <p:spPr>
          <a:xfrm>
            <a:off x="824032" y="3803333"/>
            <a:ext cx="529709" cy="5297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75" y="3860423"/>
            <a:ext cx="332303" cy="4154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89127" y="3884176"/>
            <a:ext cx="2950012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Machine Learning</a:t>
            </a:r>
            <a:endParaRPr lang="en-US" sz="2150"/>
          </a:p>
        </p:txBody>
      </p:sp>
      <p:sp>
        <p:nvSpPr>
          <p:cNvPr id="11" name="Text 6"/>
          <p:cNvSpPr/>
          <p:nvPr/>
        </p:nvSpPr>
        <p:spPr>
          <a:xfrm>
            <a:off x="1589127" y="4371618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Predicts weather patterns and pest outbreaks</a:t>
            </a:r>
            <a:endParaRPr lang="en-US" sz="1850"/>
          </a:p>
        </p:txBody>
      </p:sp>
      <p:sp>
        <p:nvSpPr>
          <p:cNvPr id="12" name="Shape 7"/>
          <p:cNvSpPr/>
          <p:nvPr/>
        </p:nvSpPr>
        <p:spPr>
          <a:xfrm>
            <a:off x="824032" y="5219224"/>
            <a:ext cx="529709" cy="5297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675" y="5276314"/>
            <a:ext cx="332303" cy="4154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89127" y="5300067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IoT + AI</a:t>
            </a:r>
            <a:endParaRPr lang="en-US" sz="2150"/>
          </a:p>
        </p:txBody>
      </p:sp>
      <p:sp>
        <p:nvSpPr>
          <p:cNvPr id="15" name="Text 9"/>
          <p:cNvSpPr/>
          <p:nvPr/>
        </p:nvSpPr>
        <p:spPr>
          <a:xfrm>
            <a:off x="1589127" y="5787509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Soil sensors provide real-time field data</a:t>
            </a:r>
            <a:endParaRPr lang="en-US" sz="1850"/>
          </a:p>
        </p:txBody>
      </p:sp>
      <p:sp>
        <p:nvSpPr>
          <p:cNvPr id="16" name="Shape 10"/>
          <p:cNvSpPr/>
          <p:nvPr/>
        </p:nvSpPr>
        <p:spPr>
          <a:xfrm>
            <a:off x="824032" y="6635115"/>
            <a:ext cx="529709" cy="5297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675" y="6692205"/>
            <a:ext cx="332303" cy="41540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89127" y="6715958"/>
            <a:ext cx="4913233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Natural Language Processing</a:t>
            </a:r>
            <a:endParaRPr lang="en-US" sz="2150"/>
          </a:p>
        </p:txBody>
      </p:sp>
      <p:sp>
        <p:nvSpPr>
          <p:cNvPr id="19" name="Text 12"/>
          <p:cNvSpPr/>
          <p:nvPr/>
        </p:nvSpPr>
        <p:spPr>
          <a:xfrm>
            <a:off x="1589127" y="7203400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Processes and analyzes field reports</a:t>
            </a:r>
            <a:endParaRPr lang="en-US" sz="18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956" y="971431"/>
            <a:ext cx="7558088" cy="1332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Innovative AI Applications</a:t>
            </a:r>
            <a:endParaRPr lang="en-US" sz="41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56" y="2644021"/>
            <a:ext cx="566380" cy="5663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2467" y="2778443"/>
            <a:ext cx="1481018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Smart Tractors</a:t>
            </a:r>
            <a:endParaRPr lang="en-US" sz="2050"/>
          </a:p>
        </p:txBody>
      </p:sp>
      <p:sp>
        <p:nvSpPr>
          <p:cNvPr id="6" name="Text 2"/>
          <p:cNvSpPr/>
          <p:nvPr/>
        </p:nvSpPr>
        <p:spPr>
          <a:xfrm>
            <a:off x="1642467" y="3580567"/>
            <a:ext cx="1481018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John Deere's autonomous equipment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616" y="2644021"/>
            <a:ext cx="566380" cy="5663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6127" y="2778443"/>
            <a:ext cx="1481137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Disease Detection</a:t>
            </a:r>
            <a:endParaRPr lang="en-US" sz="2050"/>
          </a:p>
        </p:txBody>
      </p:sp>
      <p:sp>
        <p:nvSpPr>
          <p:cNvPr id="9" name="Text 4"/>
          <p:cNvSpPr/>
          <p:nvPr/>
        </p:nvSpPr>
        <p:spPr>
          <a:xfrm>
            <a:off x="4256127" y="3913703"/>
            <a:ext cx="1481137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Plantix app identifies 400+ plant diseases</a:t>
            </a: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395" y="2644021"/>
            <a:ext cx="566380" cy="5663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69906" y="2778443"/>
            <a:ext cx="1481137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Weather Integration</a:t>
            </a:r>
            <a:endParaRPr lang="en-US" sz="2050"/>
          </a:p>
        </p:txBody>
      </p:sp>
      <p:sp>
        <p:nvSpPr>
          <p:cNvPr id="12" name="Text 6"/>
          <p:cNvSpPr/>
          <p:nvPr/>
        </p:nvSpPr>
        <p:spPr>
          <a:xfrm>
            <a:off x="6869906" y="3913703"/>
            <a:ext cx="1481137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IBM Watson guides planting decisions</a:t>
            </a:r>
            <a:endParaRPr lang="en-US" sz="17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956" y="5567363"/>
            <a:ext cx="566380" cy="56638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42467" y="5701784"/>
            <a:ext cx="148101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Results</a:t>
            </a:r>
            <a:endParaRPr lang="en-US" sz="2050"/>
          </a:p>
        </p:txBody>
      </p:sp>
      <p:sp>
        <p:nvSpPr>
          <p:cNvPr id="15" name="Text 8"/>
          <p:cNvSpPr/>
          <p:nvPr/>
        </p:nvSpPr>
        <p:spPr>
          <a:xfrm>
            <a:off x="1642467" y="6170771"/>
            <a:ext cx="1481018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20% higher yields, 30% less pesticides</a:t>
            </a:r>
            <a:endParaRPr lang="en-US" sz="17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one spraying plants in a field&#10;&#10;AI-generated content may be incorrect.">
            <a:extLst>
              <a:ext uri="{FF2B5EF4-FFF2-40B4-BE49-F238E27FC236}">
                <a16:creationId xmlns:a16="http://schemas.microsoft.com/office/drawing/2014/main" id="{C209DDEF-5FFA-BBD8-0215-1BEEBF7E2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983" y="0"/>
            <a:ext cx="6874546" cy="4145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17303-B1EC-F286-C25C-AE2BD147E075}"/>
              </a:ext>
            </a:extLst>
          </p:cNvPr>
          <p:cNvSpPr txBox="1"/>
          <p:nvPr/>
        </p:nvSpPr>
        <p:spPr>
          <a:xfrm>
            <a:off x="0" y="2731008"/>
            <a:ext cx="52547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D9E2F3"/>
                </a:solidFill>
                <a:ea typeface="Calibri"/>
                <a:cs typeface="Calibri"/>
              </a:rPr>
              <a:t>AI- Driven precision agriculture cut water usage by up to  25%.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D9E2F3"/>
              </a:solidFill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E130B-4CF0-5AEE-88EF-2C45A161157F}"/>
              </a:ext>
            </a:extLst>
          </p:cNvPr>
          <p:cNvSpPr txBox="1"/>
          <p:nvPr/>
        </p:nvSpPr>
        <p:spPr>
          <a:xfrm>
            <a:off x="0" y="3803904"/>
            <a:ext cx="51450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ea typeface="Calibri" panose="020F0502020204030204"/>
                <a:cs typeface="Calibri" panose="020F0502020204030204"/>
              </a:rPr>
              <a:t>Automated systems lead to long- term cost saving for farmer.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AD95B-E61C-395A-920C-B0023CF5DC7F}"/>
              </a:ext>
            </a:extLst>
          </p:cNvPr>
          <p:cNvSpPr txBox="1"/>
          <p:nvPr/>
        </p:nvSpPr>
        <p:spPr>
          <a:xfrm>
            <a:off x="0" y="4974336"/>
            <a:ext cx="49865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abin"/>
                <a:ea typeface="Calibri"/>
                <a:cs typeface="Calibri"/>
              </a:rPr>
              <a:t>Precision </a:t>
            </a: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ea typeface="Calibri"/>
                <a:cs typeface="Calibri"/>
              </a:rPr>
              <a:t>irrigation addresses global freshwater </a:t>
            </a: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insufficiency challenges.</a:t>
            </a:r>
            <a:endParaRPr lang="en-US">
              <a:solidFill>
                <a:schemeClr val="accent1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9" name="Picture 8" descr="A person walking in a field with water sprinklers&#10;&#10;AI-generated content may be incorrect.">
            <a:extLst>
              <a:ext uri="{FF2B5EF4-FFF2-40B4-BE49-F238E27FC236}">
                <a16:creationId xmlns:a16="http://schemas.microsoft.com/office/drawing/2014/main" id="{7DFD768A-E2A6-4BDF-D470-5FEDC561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608" r="-219" b="608"/>
          <a:stretch>
            <a:fillRect/>
          </a:stretch>
        </p:blipFill>
        <p:spPr>
          <a:xfrm>
            <a:off x="5974951" y="4120896"/>
            <a:ext cx="5655373" cy="41452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6E7150-D884-EF8B-195B-71F18E042584}"/>
              </a:ext>
            </a:extLst>
          </p:cNvPr>
          <p:cNvSpPr txBox="1"/>
          <p:nvPr/>
        </p:nvSpPr>
        <p:spPr>
          <a:xfrm>
            <a:off x="365760" y="1048512"/>
            <a:ext cx="48402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accent1">
                    <a:lumMod val="20000"/>
                    <a:lumOff val="80000"/>
                  </a:schemeClr>
                </a:solidFill>
                <a:latin typeface="Cabin"/>
                <a:ea typeface="Calibri"/>
                <a:cs typeface="Calibri"/>
              </a:rPr>
              <a:t>Smart Irrigation System </a:t>
            </a:r>
            <a:endParaRPr lang="en-US" sz="2800" b="1">
              <a:solidFill>
                <a:schemeClr val="accent1">
                  <a:lumMod val="20000"/>
                  <a:lumOff val="80000"/>
                </a:schemeClr>
              </a:solidFill>
              <a:latin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4210464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5010CC-E23A-5B6D-0F3B-3A058828AB12}"/>
              </a:ext>
            </a:extLst>
          </p:cNvPr>
          <p:cNvSpPr txBox="1"/>
          <p:nvPr/>
        </p:nvSpPr>
        <p:spPr>
          <a:xfrm>
            <a:off x="380479" y="589677"/>
            <a:ext cx="38917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Cabin"/>
                <a:ea typeface="Calibri"/>
                <a:cs typeface="Calibri"/>
              </a:rPr>
              <a:t> Variable Rate Technology (VRT)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  <a:latin typeface="Cabi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5DB1B-9B8A-F771-833C-0CEA234EE47C}"/>
              </a:ext>
            </a:extLst>
          </p:cNvPr>
          <p:cNvSpPr txBox="1"/>
          <p:nvPr/>
        </p:nvSpPr>
        <p:spPr>
          <a:xfrm>
            <a:off x="383602" y="1497386"/>
            <a:ext cx="45943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ea typeface="Calibri" panose="020F0502020204030204"/>
                <a:cs typeface="Calibri" panose="020F0502020204030204"/>
              </a:rPr>
              <a:t>Adjustable to Nature , reduce the seeds,  and fertilizer, better quality produce.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6C98E-2A26-8DB1-7A69-22A3E9DC90E7}"/>
              </a:ext>
            </a:extLst>
          </p:cNvPr>
          <p:cNvSpPr txBox="1"/>
          <p:nvPr/>
        </p:nvSpPr>
        <p:spPr>
          <a:xfrm>
            <a:off x="377060" y="2387401"/>
            <a:ext cx="49845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ea typeface="Calibri" panose="020F0502020204030204"/>
                <a:cs typeface="Calibri" panose="020F0502020204030204"/>
              </a:rPr>
              <a:t>Avoid over application nitrate, prevent water pollution help to conserve natural resources.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CCD70-3FE5-2ACB-55C2-E598A18364B0}"/>
              </a:ext>
            </a:extLst>
          </p:cNvPr>
          <p:cNvSpPr txBox="1"/>
          <p:nvPr/>
        </p:nvSpPr>
        <p:spPr>
          <a:xfrm>
            <a:off x="382412" y="3227610"/>
            <a:ext cx="48158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ea typeface="Calibri"/>
                <a:cs typeface="Calibri"/>
              </a:rPr>
              <a:t>VRT make it easy to trace everything applied to fields.</a:t>
            </a:r>
          </a:p>
        </p:txBody>
      </p:sp>
      <p:pic>
        <p:nvPicPr>
          <p:cNvPr id="8" name="Picture 7" descr="A person holding a sack of white granules">
            <a:extLst>
              <a:ext uri="{FF2B5EF4-FFF2-40B4-BE49-F238E27FC236}">
                <a16:creationId xmlns:a16="http://schemas.microsoft.com/office/drawing/2014/main" id="{9F4C0AD8-BD30-88F1-24B5-8FDA0F391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79" y="4861930"/>
            <a:ext cx="8796718" cy="3367670"/>
          </a:xfrm>
          <a:prstGeom prst="rect">
            <a:avLst/>
          </a:prstGeom>
        </p:spPr>
      </p:pic>
      <p:pic>
        <p:nvPicPr>
          <p:cNvPr id="10" name="Picture 9" descr="A drone flying over a field of crops&#10;&#10;AI-generated content may be incorrect.">
            <a:extLst>
              <a:ext uri="{FF2B5EF4-FFF2-40B4-BE49-F238E27FC236}">
                <a16:creationId xmlns:a16="http://schemas.microsoft.com/office/drawing/2014/main" id="{E19CCCF3-FF55-7B37-62F5-E724221EB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025" y="0"/>
            <a:ext cx="576072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42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771" y="505778"/>
            <a:ext cx="4637365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Impact &amp; Benefits</a:t>
            </a:r>
            <a:endParaRPr lang="en-US" sz="34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71" y="1414582"/>
            <a:ext cx="13824121" cy="74718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82054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 to Overcome</a:t>
            </a:r>
            <a:endParaRPr lang="en-US" sz="4400"/>
          </a:p>
        </p:txBody>
      </p:sp>
      <p:sp>
        <p:nvSpPr>
          <p:cNvPr id="3" name="Text 1"/>
          <p:cNvSpPr/>
          <p:nvPr/>
        </p:nvSpPr>
        <p:spPr>
          <a:xfrm>
            <a:off x="1872972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High Costs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837724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Smart tractors exceed $500K</a:t>
            </a:r>
            <a:endParaRPr lang="en-US" sz="185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16" y="3183969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Connectivity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9941243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Limited rural internet access</a:t>
            </a:r>
            <a:endParaRPr lang="en-US" sz="185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388" y="356973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Training Gaps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9941243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Farmers need AI education</a:t>
            </a:r>
            <a:endParaRPr lang="en-US" sz="18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625" y="5780603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Privacy</a:t>
            </a:r>
            <a:endParaRPr lang="en-US" sz="2200"/>
          </a:p>
        </p:txBody>
      </p:sp>
      <p:sp>
        <p:nvSpPr>
          <p:cNvPr id="16" name="Text 8"/>
          <p:cNvSpPr/>
          <p:nvPr/>
        </p:nvSpPr>
        <p:spPr>
          <a:xfrm>
            <a:off x="837724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Farm data ownership concerns</a:t>
            </a:r>
            <a:endParaRPr lang="en-US" sz="185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753" y="5394841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</Words>
  <Application>Microsoft Office PowerPoint</Application>
  <PresentationFormat>Custom</PresentationFormat>
  <Paragraphs>91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Cabin Bold</vt:lpstr>
      <vt:lpstr>Calibri</vt:lpstr>
      <vt:lpstr>Unbounded</vt:lpstr>
      <vt:lpstr>Cabin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sayed.hoosini-W214134722</cp:lastModifiedBy>
  <cp:revision>138</cp:revision>
  <dcterms:created xsi:type="dcterms:W3CDTF">2025-06-11T03:31:56Z</dcterms:created>
  <dcterms:modified xsi:type="dcterms:W3CDTF">2025-06-11T22:31:08Z</dcterms:modified>
</cp:coreProperties>
</file>